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8" r:id="rId14"/>
    <p:sldId id="267" r:id="rId15"/>
    <p:sldId id="278" r:id="rId16"/>
    <p:sldId id="282" r:id="rId17"/>
    <p:sldId id="283" r:id="rId18"/>
    <p:sldId id="271" r:id="rId19"/>
    <p:sldId id="276" r:id="rId20"/>
    <p:sldId id="272" r:id="rId21"/>
    <p:sldId id="277" r:id="rId22"/>
    <p:sldId id="273" r:id="rId23"/>
    <p:sldId id="274" r:id="rId24"/>
    <p:sldId id="275" r:id="rId25"/>
    <p:sldId id="269" r:id="rId26"/>
    <p:sldId id="270" r:id="rId27"/>
    <p:sldId id="279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5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8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7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3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8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9D78-5337-234A-8CA7-B060603A182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E9456-AD48-FB4C-8403-4BD79779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56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COMP4300</a:t>
            </a:r>
            <a:br>
              <a:rPr lang="en-US" dirty="0" smtClean="0"/>
            </a:br>
            <a:r>
              <a:rPr lang="en-US" dirty="0" smtClean="0"/>
              <a:t>Computer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Fall</a:t>
            </a:r>
            <a:r>
              <a:rPr lang="en-US" dirty="0" smtClean="0"/>
              <a:t> </a:t>
            </a:r>
            <a:r>
              <a:rPr lang="en-US" dirty="0" smtClean="0"/>
              <a:t>2019</a:t>
            </a:r>
          </a:p>
          <a:p>
            <a:r>
              <a:rPr lang="en-US" dirty="0" smtClean="0"/>
              <a:t>Richard Chapman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3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1964: Birth of Computer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Fred Brooks, IBM System/360</a:t>
            </a:r>
          </a:p>
          <a:p>
            <a:r>
              <a:rPr lang="en-US" dirty="0" smtClean="0"/>
              <a:t>Big problem of computer manufacturers: backward/forward compatibility</a:t>
            </a:r>
          </a:p>
          <a:p>
            <a:r>
              <a:rPr lang="en-US" dirty="0" smtClean="0"/>
              <a:t>Idea: present a  model of the machine to (assembly language) programmers that DOES NOT change from model to model within the product line</a:t>
            </a:r>
          </a:p>
          <a:p>
            <a:r>
              <a:rPr lang="en-US" dirty="0" smtClean="0"/>
              <a:t>IBM today still makes machines with S/360 compatibility </a:t>
            </a:r>
            <a:r>
              <a:rPr lang="en-US" dirty="0" smtClean="0"/>
              <a:t>(</a:t>
            </a:r>
            <a:r>
              <a:rPr lang="en-US" dirty="0" smtClean="0"/>
              <a:t>IBM Z system</a:t>
            </a:r>
            <a:r>
              <a:rPr lang="en-US" dirty="0" smtClean="0"/>
              <a:t>, </a:t>
            </a:r>
            <a:r>
              <a:rPr lang="en-US" dirty="0" smtClean="0"/>
              <a:t>Poughkeepsie, NY, z14 released July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System/360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491" b="154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385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1960’s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I/O by punch card, </a:t>
            </a:r>
            <a:r>
              <a:rPr lang="en-US" dirty="0" err="1" smtClean="0"/>
              <a:t>teleprinter</a:t>
            </a:r>
            <a:r>
              <a:rPr lang="en-US" dirty="0" smtClean="0"/>
              <a:t>, removable-platter hard drive, 11-track magnetic tape, chain printer</a:t>
            </a:r>
          </a:p>
          <a:p>
            <a:r>
              <a:rPr lang="en-US" dirty="0" smtClean="0"/>
              <a:t>The first  clones: Amdahl computers could run S/360 software (idea of architecture made it possible)</a:t>
            </a:r>
          </a:p>
          <a:p>
            <a:r>
              <a:rPr lang="en-US" dirty="0" smtClean="0"/>
              <a:t>IBM and the seven dwarves: Univac, Honeywell, Burroughs, Control Data </a:t>
            </a:r>
            <a:r>
              <a:rPr lang="en-US" dirty="0" err="1" smtClean="0"/>
              <a:t>corp</a:t>
            </a:r>
            <a:r>
              <a:rPr lang="en-US" dirty="0" smtClean="0"/>
              <a:t>, National Cash Register (NCR), RCA, General Electric</a:t>
            </a:r>
          </a:p>
        </p:txBody>
      </p:sp>
    </p:spTree>
    <p:extLst>
      <p:ext uri="{BB962C8B-B14F-4D97-AF65-F5344CB8AC3E}">
        <p14:creationId xmlns:p14="http://schemas.microsoft.com/office/powerpoint/2010/main" val="29292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1960’s mainframe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Typical specs</a:t>
            </a:r>
          </a:p>
          <a:p>
            <a:pPr lvl="1"/>
            <a:r>
              <a:rPr lang="en-US" dirty="0" smtClean="0"/>
              <a:t>32-bit CPU (16 registers)</a:t>
            </a:r>
          </a:p>
          <a:p>
            <a:pPr lvl="1"/>
            <a:r>
              <a:rPr lang="en-US" dirty="0" smtClean="0"/>
              <a:t>0.034 MIPS to 1.5MIPS (MIPS as a term didn’t exist)</a:t>
            </a:r>
          </a:p>
          <a:p>
            <a:pPr lvl="1"/>
            <a:r>
              <a:rPr lang="en-US" dirty="0" smtClean="0"/>
              <a:t>8KB to 8MB main memory (magnetic cores)</a:t>
            </a:r>
          </a:p>
          <a:p>
            <a:pPr lvl="1"/>
            <a:r>
              <a:rPr lang="en-US" dirty="0" smtClean="0"/>
              <a:t>High-end </a:t>
            </a:r>
            <a:r>
              <a:rPr lang="en-US" dirty="0" smtClean="0"/>
              <a:t>machines as sophisticated as anything available today in terms of exploitation of instruction-level parallelism </a:t>
            </a:r>
          </a:p>
          <a:p>
            <a:pPr lvl="1"/>
            <a:r>
              <a:rPr lang="en-US" dirty="0" smtClean="0"/>
              <a:t>Programmed primarily in assembler, some FORTRAN or COBOL.</a:t>
            </a:r>
          </a:p>
          <a:p>
            <a:pPr lvl="1"/>
            <a:r>
              <a:rPr lang="en-US" dirty="0" smtClean="0"/>
              <a:t>Batch job submission, no interactive terminals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4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1960’s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Transition from Discrete transistors to small-scale integrated circuits</a:t>
            </a:r>
          </a:p>
          <a:p>
            <a:r>
              <a:rPr lang="en-US" dirty="0" smtClean="0"/>
              <a:t>Mini-computers (16-bit </a:t>
            </a:r>
            <a:r>
              <a:rPr lang="en-US" dirty="0" err="1" smtClean="0"/>
              <a:t>datapath</a:t>
            </a:r>
            <a:r>
              <a:rPr lang="en-US" dirty="0" smtClean="0"/>
              <a:t>, price more in range of $10,000-$100,000 rather than $100,000-$1M): Data General, Digital Equipment Corp, supported a single or a few interactive users with CRT’s</a:t>
            </a:r>
          </a:p>
        </p:txBody>
      </p:sp>
    </p:spTree>
    <p:extLst>
      <p:ext uri="{BB962C8B-B14F-4D97-AF65-F5344CB8AC3E}">
        <p14:creationId xmlns:p14="http://schemas.microsoft.com/office/powerpoint/2010/main" val="338589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 pdp-11/20 ($100k)</a:t>
            </a:r>
            <a:endParaRPr lang="en-US" dirty="0"/>
          </a:p>
        </p:txBody>
      </p:sp>
      <p:pic>
        <p:nvPicPr>
          <p:cNvPr id="4" name="Content Placeholder 3" descr="c692c3ecc61a6f6f63d841dd419d58c1--pdp--the-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431" r="-74431"/>
          <a:stretch>
            <a:fillRect/>
          </a:stretch>
        </p:blipFill>
        <p:spPr>
          <a:xfrm>
            <a:off x="457200" y="158886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10540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Auburn’s PDP-11/20</a:t>
            </a:r>
            <a:endParaRPr lang="en-US" dirty="0"/>
          </a:p>
        </p:txBody>
      </p:sp>
      <p:pic>
        <p:nvPicPr>
          <p:cNvPr id="4" name="Content Placeholder 3" descr="IMG_20190820_08374609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343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Auburn’s PDP-8/E</a:t>
            </a:r>
            <a:endParaRPr lang="en-US" dirty="0"/>
          </a:p>
        </p:txBody>
      </p:sp>
      <p:pic>
        <p:nvPicPr>
          <p:cNvPr id="4" name="Content Placeholder 3" descr="IMG_20190820_0838572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7619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IBM had a lock on mainframe market: US Anti-trust litigation</a:t>
            </a:r>
          </a:p>
          <a:p>
            <a:r>
              <a:rPr lang="en-US" dirty="0" smtClean="0"/>
              <a:t>Department-sized units, small-businesses had minicomputers (size of a fridge or two)</a:t>
            </a:r>
          </a:p>
          <a:p>
            <a:r>
              <a:rPr lang="en-US" dirty="0" smtClean="0"/>
              <a:t>Invention of the microprocessor: Intel 8008, first CPU on a single chip</a:t>
            </a:r>
            <a:endParaRPr lang="en-US" dirty="0"/>
          </a:p>
          <a:p>
            <a:r>
              <a:rPr lang="en-US" dirty="0" smtClean="0"/>
              <a:t>Large-scale integration (LSI) – 20-50k transistors on a chip</a:t>
            </a:r>
          </a:p>
          <a:p>
            <a:r>
              <a:rPr lang="en-US" dirty="0" smtClean="0"/>
              <a:t>Microcomputers: single user, 8-bit </a:t>
            </a:r>
            <a:r>
              <a:rPr lang="en-US" dirty="0" err="1" smtClean="0"/>
              <a:t>cpu</a:t>
            </a:r>
            <a:r>
              <a:rPr lang="en-US" dirty="0" smtClean="0"/>
              <a:t>, 4k-64kmem, $1000-$5000</a:t>
            </a:r>
          </a:p>
          <a:p>
            <a:r>
              <a:rPr lang="en-US" dirty="0" smtClean="0"/>
              <a:t>Unix OS developed by ATT/Bell Labs runs on DEC minicomputers, ported to many, many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0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“Home” computers ($1k)</a:t>
            </a:r>
            <a:endParaRPr lang="en-US" dirty="0"/>
          </a:p>
        </p:txBody>
      </p:sp>
      <p:pic>
        <p:nvPicPr>
          <p:cNvPr id="7" name="Picture 6" descr="Unknow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" y="1901977"/>
            <a:ext cx="4267200" cy="1905000"/>
          </a:xfrm>
          <a:prstGeom prst="rect">
            <a:avLst/>
          </a:prstGeom>
        </p:spPr>
      </p:pic>
      <p:pic>
        <p:nvPicPr>
          <p:cNvPr id="10" name="Picture 9" descr="Unknown-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1" y="2077357"/>
            <a:ext cx="1676400" cy="1143000"/>
          </a:xfrm>
          <a:prstGeom prst="rect">
            <a:avLst/>
          </a:prstGeom>
        </p:spPr>
      </p:pic>
      <p:pic>
        <p:nvPicPr>
          <p:cNvPr id="11" name="Picture 10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36" y="4075188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6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to do math(“add 1”)</a:t>
            </a:r>
          </a:p>
          <a:p>
            <a:r>
              <a:rPr lang="en-US" dirty="0" smtClean="0"/>
              <a:t>Ability to make decisions (if/then/else)</a:t>
            </a:r>
          </a:p>
          <a:p>
            <a:r>
              <a:rPr lang="en-US" dirty="0" smtClean="0"/>
              <a:t>Ability to iterate </a:t>
            </a:r>
          </a:p>
          <a:p>
            <a:r>
              <a:rPr lang="en-US" dirty="0" smtClean="0"/>
              <a:t>Ability to store data</a:t>
            </a:r>
          </a:p>
          <a:p>
            <a:r>
              <a:rPr lang="en-US" dirty="0" smtClean="0"/>
              <a:t>Ability to execute stored program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5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 IBM PC: 1981, killer app was the spreadsheet</a:t>
            </a:r>
          </a:p>
          <a:p>
            <a:r>
              <a:rPr lang="en-US" dirty="0" smtClean="0"/>
              <a:t>8-bit and 16-bit microprocessors (reprise of mainframe history on single chips) </a:t>
            </a:r>
          </a:p>
          <a:p>
            <a:r>
              <a:rPr lang="en-US" dirty="0" smtClean="0"/>
              <a:t>Minicomputers: DEC VAX 11/780 (1 MIPS, by definition)</a:t>
            </a:r>
          </a:p>
          <a:p>
            <a:r>
              <a:rPr lang="en-US" dirty="0" smtClean="0"/>
              <a:t>Core memory replaced by DRAM</a:t>
            </a:r>
          </a:p>
          <a:p>
            <a:r>
              <a:rPr lang="en-US" dirty="0" smtClean="0"/>
              <a:t>Intel 386: watershed, supported memory protection in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4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IBM </a:t>
            </a:r>
            <a:r>
              <a:rPr lang="en-US" dirty="0" smtClean="0"/>
              <a:t> original PC (model 5150), </a:t>
            </a:r>
            <a:br>
              <a:rPr lang="en-US" dirty="0" smtClean="0"/>
            </a:br>
            <a:r>
              <a:rPr lang="en-US" dirty="0" smtClean="0"/>
              <a:t>original </a:t>
            </a:r>
            <a:r>
              <a:rPr lang="en-US" dirty="0" smtClean="0"/>
              <a:t>Mac </a:t>
            </a:r>
            <a:r>
              <a:rPr lang="en-US" dirty="0" smtClean="0"/>
              <a:t>(each about $</a:t>
            </a:r>
            <a:r>
              <a:rPr lang="en-US" dirty="0" smtClean="0"/>
              <a:t>4k)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060729ibmpc25th 06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49" r="-32449"/>
          <a:stretch>
            <a:fillRect/>
          </a:stretch>
        </p:blipFill>
        <p:spPr>
          <a:xfrm>
            <a:off x="457200" y="1600201"/>
            <a:ext cx="5865502" cy="3225800"/>
          </a:xfrm>
        </p:spPr>
      </p:pic>
      <p:pic>
        <p:nvPicPr>
          <p:cNvPr id="7" name="Picture 6" descr="Unknown-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3217636"/>
            <a:ext cx="3251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Workstations with 32-bit processors (Sun microsystems, Data General, Apollo, HP) running versions of Unix</a:t>
            </a:r>
          </a:p>
          <a:p>
            <a:r>
              <a:rPr lang="en-US" dirty="0" smtClean="0"/>
              <a:t>Development of Linux, open-source version of Unix that runs on Intel 386-or later </a:t>
            </a:r>
            <a:r>
              <a:rPr lang="en-US" dirty="0" err="1" smtClean="0"/>
              <a:t>cpu’s</a:t>
            </a:r>
            <a:r>
              <a:rPr lang="en-US" dirty="0" smtClean="0"/>
              <a:t> (and later many others)</a:t>
            </a:r>
          </a:p>
          <a:p>
            <a:r>
              <a:rPr lang="en-US" dirty="0" smtClean="0"/>
              <a:t>PC running Windows (v 3.1, Win 95) becomes dominant in business</a:t>
            </a:r>
          </a:p>
          <a:p>
            <a:r>
              <a:rPr lang="en-US" dirty="0" smtClean="0"/>
              <a:t>Rise of Internet</a:t>
            </a:r>
          </a:p>
          <a:p>
            <a:r>
              <a:rPr lang="en-US" dirty="0" smtClean="0"/>
              <a:t>Intel 860: 1 million transistors on a chip</a:t>
            </a:r>
          </a:p>
          <a:p>
            <a:r>
              <a:rPr lang="en-US" dirty="0" smtClean="0"/>
              <a:t>RISC, superscalar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6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2000-2010’s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Intel’s 32-bit architecture finally runs out of steam (and VLIW based IA-64 fails because of lack of backward </a:t>
            </a:r>
            <a:r>
              <a:rPr lang="en-US" smtClean="0"/>
              <a:t>compatibility with IA-32)</a:t>
            </a:r>
            <a:endParaRPr lang="en-US" dirty="0" smtClean="0"/>
          </a:p>
          <a:p>
            <a:r>
              <a:rPr lang="en-US" dirty="0" smtClean="0"/>
              <a:t>Rise of importance of mobile and embedded systems (mostly running ARM </a:t>
            </a:r>
            <a:r>
              <a:rPr lang="en-US" dirty="0" err="1" smtClean="0"/>
              <a:t>cpu’s</a:t>
            </a:r>
            <a:r>
              <a:rPr lang="en-US" dirty="0" smtClean="0"/>
              <a:t>, based on BBC Acorn, modified to be a RISC)</a:t>
            </a:r>
          </a:p>
          <a:p>
            <a:r>
              <a:rPr lang="en-US" dirty="0" smtClean="0"/>
              <a:t>Power consumption and clock distribution limit speed of </a:t>
            </a:r>
            <a:r>
              <a:rPr lang="en-US" dirty="0" err="1" smtClean="0"/>
              <a:t>cpu’s</a:t>
            </a:r>
            <a:endParaRPr lang="en-US" dirty="0"/>
          </a:p>
          <a:p>
            <a:r>
              <a:rPr lang="en-US" dirty="0" smtClean="0"/>
              <a:t>Ever-bigger caches</a:t>
            </a:r>
          </a:p>
        </p:txBody>
      </p:sp>
    </p:spTree>
    <p:extLst>
      <p:ext uri="{BB962C8B-B14F-4D97-AF65-F5344CB8AC3E}">
        <p14:creationId xmlns:p14="http://schemas.microsoft.com/office/powerpoint/2010/main" val="205713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VLSI manufacturing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Photolithography</a:t>
            </a:r>
          </a:p>
          <a:p>
            <a:r>
              <a:rPr lang="en-US" dirty="0" smtClean="0"/>
              <a:t>Masks</a:t>
            </a:r>
          </a:p>
          <a:p>
            <a:r>
              <a:rPr lang="en-US" dirty="0" smtClean="0"/>
              <a:t>Wafers, Dies </a:t>
            </a:r>
          </a:p>
          <a:p>
            <a:r>
              <a:rPr lang="en-US" dirty="0" smtClean="0"/>
              <a:t>Yield</a:t>
            </a:r>
          </a:p>
          <a:p>
            <a:r>
              <a:rPr lang="en-US" dirty="0" smtClean="0"/>
              <a:t>Packaging</a:t>
            </a:r>
          </a:p>
          <a:p>
            <a:r>
              <a:rPr lang="en-US" dirty="0" smtClean="0"/>
              <a:t>How real-estate is used</a:t>
            </a:r>
          </a:p>
        </p:txBody>
      </p:sp>
    </p:spTree>
    <p:extLst>
      <p:ext uri="{BB962C8B-B14F-4D97-AF65-F5344CB8AC3E}">
        <p14:creationId xmlns:p14="http://schemas.microsoft.com/office/powerpoint/2010/main" val="398243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-31647" r="-31647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41008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10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2010’s:  Moore Runs</a:t>
            </a:r>
            <a:br>
              <a:rPr lang="en-US" dirty="0" smtClean="0"/>
            </a:br>
            <a:r>
              <a:rPr lang="en-US" dirty="0" smtClean="0"/>
              <a:t> out of steam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91" r="-4291"/>
          <a:stretch>
            <a:fillRect/>
          </a:stretch>
        </p:blipFill>
        <p:spPr>
          <a:xfrm>
            <a:off x="457200" y="1554489"/>
            <a:ext cx="8229600" cy="5052770"/>
          </a:xfrm>
        </p:spPr>
      </p:pic>
    </p:spTree>
    <p:extLst>
      <p:ext uri="{BB962C8B-B14F-4D97-AF65-F5344CB8AC3E}">
        <p14:creationId xmlns:p14="http://schemas.microsoft.com/office/powerpoint/2010/main" val="289627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size (smallest thing that can be rendered in silicon) 7nm </a:t>
            </a:r>
          </a:p>
          <a:p>
            <a:r>
              <a:rPr lang="en-US" dirty="0" smtClean="0"/>
              <a:t>5nm is theoretical limit </a:t>
            </a:r>
            <a:r>
              <a:rPr lang="mr-IN" dirty="0" smtClean="0"/>
              <a:t>–</a:t>
            </a:r>
            <a:r>
              <a:rPr lang="en-US" dirty="0" smtClean="0"/>
              <a:t> quantum tunneling begins </a:t>
            </a:r>
          </a:p>
          <a:p>
            <a:r>
              <a:rPr lang="en-US" dirty="0" smtClean="0"/>
              <a:t>Uniprocessor clock speed;  4-5Ghz (flawed measure of performance) </a:t>
            </a:r>
          </a:p>
          <a:p>
            <a:r>
              <a:rPr lang="en-US" dirty="0" smtClean="0"/>
              <a:t>Power consumption, heat dissipation (desktop CPU, </a:t>
            </a:r>
            <a:r>
              <a:rPr lang="en-US" dirty="0" err="1" smtClean="0"/>
              <a:t>intel</a:t>
            </a:r>
            <a:r>
              <a:rPr lang="en-US" dirty="0" smtClean="0"/>
              <a:t> Core i7) 95-140W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3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Portable, mobile devices: tablets, phones, telematics,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Multi-core chips</a:t>
            </a:r>
          </a:p>
          <a:p>
            <a:r>
              <a:rPr lang="en-US" dirty="0" smtClean="0"/>
              <a:t>Massively parallel clusters</a:t>
            </a:r>
          </a:p>
          <a:p>
            <a:r>
              <a:rPr lang="en-US" dirty="0" smtClean="0"/>
              <a:t>GPU  general-purpose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6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modern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Analytical engine, Charles Babbage, Ada Lovelace, entirely mechanical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25" y="2691042"/>
            <a:ext cx="5905065" cy="39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5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Atanasoff</a:t>
            </a:r>
            <a:r>
              <a:rPr lang="en-US" dirty="0" smtClean="0"/>
              <a:t>-Berry Computer (tubes, not programmable)</a:t>
            </a:r>
            <a:endParaRPr lang="en-US" dirty="0"/>
          </a:p>
        </p:txBody>
      </p:sp>
      <p:pic>
        <p:nvPicPr>
          <p:cNvPr id="4" name="Content Placeholder 3" descr="atanasoff-berry-comput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4" b="144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46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Konrad</a:t>
            </a:r>
            <a:r>
              <a:rPr lang="en-US" dirty="0" smtClean="0"/>
              <a:t> </a:t>
            </a:r>
            <a:r>
              <a:rPr lang="en-US" dirty="0" err="1" smtClean="0"/>
              <a:t>Zuse</a:t>
            </a:r>
            <a:r>
              <a:rPr lang="en-US" dirty="0" smtClean="0"/>
              <a:t> (relays, programmable)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763197" y="184181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3587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British Colossus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Alan Turing, Bletchley park, code breaking</a:t>
            </a:r>
            <a:endParaRPr lang="en-US" dirty="0"/>
          </a:p>
        </p:txBody>
      </p:sp>
      <p:pic>
        <p:nvPicPr>
          <p:cNvPr id="4" name="Picture 3" descr="300px-Coloss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30" y="2878741"/>
            <a:ext cx="381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Harvard Mark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</a:t>
            </a:r>
            <a:r>
              <a:rPr lang="en-US" dirty="0" err="1" smtClean="0"/>
              <a:t>program,data</a:t>
            </a:r>
            <a:r>
              <a:rPr lang="en-US" dirty="0" smtClean="0"/>
              <a:t>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49" y="2332347"/>
            <a:ext cx="5651211" cy="42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Eckert-</a:t>
            </a:r>
            <a:r>
              <a:rPr lang="en-US" dirty="0" err="1" smtClean="0"/>
              <a:t>Mauchley</a:t>
            </a:r>
            <a:r>
              <a:rPr lang="en-US" dirty="0" smtClean="0"/>
              <a:t>, U. Penn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EDSAC,ENIAC,EDVAC,UNIVAC: first electronic, fully programmable computer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03" y="2883606"/>
            <a:ext cx="4634560" cy="35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1950’s-early 1960’s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WWII, computers cost millions, were the size of buildings, used only by government and largest corporations</a:t>
            </a:r>
          </a:p>
          <a:p>
            <a:r>
              <a:rPr lang="en-US" dirty="0" smtClean="0"/>
              <a:t>Transition from vacuum tubes to transistors</a:t>
            </a:r>
          </a:p>
          <a:p>
            <a:r>
              <a:rPr lang="en-US" dirty="0" smtClean="0"/>
              <a:t>IBM makes its fortune: IBM model 1400. Expected to make a few hundred. Made over 10,000 (rented, not sold).  Now any reasonable-size “enterprise” had a computer.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9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921</Words>
  <Application>Microsoft Macintosh PowerPoint</Application>
  <PresentationFormat>On-screen Show (4:3)</PresentationFormat>
  <Paragraphs>93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COMP4300 Computer Architecture</vt:lpstr>
      <vt:lpstr>What is a computer?</vt:lpstr>
      <vt:lpstr>Origins of modern computing</vt:lpstr>
      <vt:lpstr>Atanasoff-Berry Computer (tubes, not programmable)</vt:lpstr>
      <vt:lpstr>Konrad Zuse (relays, programmable)</vt:lpstr>
      <vt:lpstr>British Colossus</vt:lpstr>
      <vt:lpstr>Harvard Mark I</vt:lpstr>
      <vt:lpstr>Eckert-Mauchley, U. Penn</vt:lpstr>
      <vt:lpstr>1950’s-early 1960’s</vt:lpstr>
      <vt:lpstr>1964: Birth of Computer Architecture</vt:lpstr>
      <vt:lpstr>System/360</vt:lpstr>
      <vt:lpstr>1960’s</vt:lpstr>
      <vt:lpstr>1960’s mainframe</vt:lpstr>
      <vt:lpstr>Late 1960’s</vt:lpstr>
      <vt:lpstr>DEC pdp-11/20 ($100k)</vt:lpstr>
      <vt:lpstr>Auburn’s PDP-11/20</vt:lpstr>
      <vt:lpstr>Auburn’s PDP-8/E</vt:lpstr>
      <vt:lpstr>1970’s</vt:lpstr>
      <vt:lpstr>“Home” computers ($1k)</vt:lpstr>
      <vt:lpstr>1980’s</vt:lpstr>
      <vt:lpstr>IBM  original PC (model 5150),  original Mac (each about $4k) </vt:lpstr>
      <vt:lpstr>1990’s</vt:lpstr>
      <vt:lpstr>2000-2010’s</vt:lpstr>
      <vt:lpstr>The VLSI manufacturing process</vt:lpstr>
      <vt:lpstr>Moore’s Law</vt:lpstr>
      <vt:lpstr>Early 2010’s:  Moore Runs  out of steam</vt:lpstr>
      <vt:lpstr>State of the art </vt:lpstr>
      <vt:lpstr>Future directions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COMP4300 Computer Architecture</dc:title>
  <dc:creator>Richard Chapman</dc:creator>
  <cp:lastModifiedBy>Richard Chapman</cp:lastModifiedBy>
  <cp:revision>15</cp:revision>
  <dcterms:created xsi:type="dcterms:W3CDTF">2013-08-21T20:55:00Z</dcterms:created>
  <dcterms:modified xsi:type="dcterms:W3CDTF">2019-08-20T13:49:05Z</dcterms:modified>
</cp:coreProperties>
</file>